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310" r:id="rId3"/>
    <p:sldId id="311" r:id="rId4"/>
    <p:sldId id="312" r:id="rId5"/>
    <p:sldId id="307" r:id="rId6"/>
    <p:sldId id="306" r:id="rId7"/>
    <p:sldId id="308" r:id="rId8"/>
    <p:sldId id="319" r:id="rId9"/>
    <p:sldId id="260" r:id="rId10"/>
    <p:sldId id="304" r:id="rId11"/>
    <p:sldId id="261" r:id="rId12"/>
    <p:sldId id="290" r:id="rId13"/>
    <p:sldId id="281" r:id="rId14"/>
    <p:sldId id="264" r:id="rId15"/>
    <p:sldId id="303" r:id="rId16"/>
    <p:sldId id="265" r:id="rId17"/>
    <p:sldId id="286" r:id="rId18"/>
    <p:sldId id="287" r:id="rId19"/>
    <p:sldId id="292" r:id="rId20"/>
    <p:sldId id="291" r:id="rId21"/>
    <p:sldId id="293" r:id="rId22"/>
    <p:sldId id="294" r:id="rId23"/>
    <p:sldId id="295" r:id="rId24"/>
    <p:sldId id="296" r:id="rId25"/>
    <p:sldId id="300" r:id="rId26"/>
    <p:sldId id="301" r:id="rId27"/>
    <p:sldId id="302" r:id="rId28"/>
    <p:sldId id="267" r:id="rId29"/>
    <p:sldId id="268" r:id="rId30"/>
    <p:sldId id="309" r:id="rId31"/>
    <p:sldId id="321" r:id="rId32"/>
    <p:sldId id="299" r:id="rId33"/>
    <p:sldId id="315" r:id="rId34"/>
    <p:sldId id="316" r:id="rId35"/>
    <p:sldId id="314" r:id="rId36"/>
    <p:sldId id="317" r:id="rId37"/>
    <p:sldId id="318" r:id="rId38"/>
    <p:sldId id="320" r:id="rId3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21" autoAdjust="0"/>
  </p:normalViewPr>
  <p:slideViewPr>
    <p:cSldViewPr>
      <p:cViewPr>
        <p:scale>
          <a:sx n="73" d="100"/>
          <a:sy n="73" d="100"/>
        </p:scale>
        <p:origin x="-3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CA70D-A142-45B4-9E46-A955DEB04EAD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D769F-316B-469A-8065-64496887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09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1C84795-7D02-4EEE-9E90-5C2748BF2B94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4129189-9864-4F50-A910-97BA43081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46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A3F86C1-B306-424D-94DE-83ADF05DBBEC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AFD8993-E6A4-4BE0-9B79-5FD1FAB02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338CF-AF44-405B-AC4E-8C0A123503F2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03D44-C1C5-41B1-A405-2014B5985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18AA1-6E9A-47B4-912C-59B08C616938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AEBAD-9FC3-4930-A034-092C3E04A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46257-4500-454A-AA2B-C2DB896C2F8B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7CADC-323D-4985-9E9C-560DEB78E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3EB8FC-6093-4D6B-8A67-2E40919BA319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B3C323-B7BA-4E33-BC67-6451A7492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893223-4F30-4F7A-BA06-B8F87A53B905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995655-094F-4D32-9E7B-404DE8DDA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5F83A7-8D63-47A0-9FC4-ADA4EA93E4C8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F3211C-93C5-4381-A097-1E2C8B86A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761174-EDB0-4160-A7F7-9F5A63775E43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418B30-9B9E-45D4-8EE6-B2BA751F3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79342-F2DA-4477-9993-8EF98F08926D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DCB3B-AA15-4E1B-B9A4-F035F2232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8C92AE-65D3-4759-84E4-214BA3E7F4FA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8F35A5-113D-428E-AAE6-125F7D63A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BFE0510-8E13-4DB8-974E-1F148957D889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26F14EF-6429-4A4E-B179-03074FE62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D7CC204-2FC6-43F8-9C15-486C960517BB}" type="datetimeFigureOut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B691EE3-164D-4828-8C2B-1527FC2D3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8" r:id="rId2"/>
    <p:sldLayoutId id="2147483673" r:id="rId3"/>
    <p:sldLayoutId id="2147483674" r:id="rId4"/>
    <p:sldLayoutId id="2147483675" r:id="rId5"/>
    <p:sldLayoutId id="2147483676" r:id="rId6"/>
    <p:sldLayoutId id="2147483669" r:id="rId7"/>
    <p:sldLayoutId id="2147483677" r:id="rId8"/>
    <p:sldLayoutId id="2147483678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m.dynamics.com/" TargetMode="External"/><Relationship Id="rId2" Type="http://schemas.openxmlformats.org/officeDocument/2006/relationships/hyperlink" Target="http://99.140.126.13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asternmichiganuniversity.crm.dynamics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Business Process Management and Supply Chain Management using Microsoft Dynamics Customer Relationship Management (CRM)  </a:t>
            </a:r>
            <a:endParaRPr lang="en-US" sz="2400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/>
              <a:t>Dr. </a:t>
            </a:r>
            <a:r>
              <a:rPr lang="en-US" sz="2000" dirty="0" err="1" smtClean="0"/>
              <a:t>Huei</a:t>
            </a:r>
            <a:r>
              <a:rPr lang="en-US" sz="2000" dirty="0" smtClean="0"/>
              <a:t> Lee, Eastern Michigan University, Huei.Lee@emich.edu</a:t>
            </a:r>
          </a:p>
          <a:p>
            <a:r>
              <a:rPr lang="en-US" sz="2000" dirty="0" smtClean="0"/>
              <a:t>Dr. </a:t>
            </a:r>
            <a:r>
              <a:rPr lang="en-US" sz="2000" dirty="0" err="1" smtClean="0"/>
              <a:t>Kuo</a:t>
            </a:r>
            <a:r>
              <a:rPr lang="en-US" sz="2000" dirty="0" smtClean="0"/>
              <a:t> Lane Chen, University of Southern Mississippi</a:t>
            </a:r>
          </a:p>
          <a:p>
            <a:pPr marR="0" eaLnBrk="1" hangingPunct="1"/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Marketing resource and marketing management </a:t>
            </a:r>
            <a:endParaRPr lang="en-US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Manage and optimize the use of marketing resources including budgets, people, time, and assets.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Align all activities and resources around strategic marketing goals.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Gain visibility and control into your marketing processes.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Accurately manage the marketing budgets and costs.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Increase brand awareness with proper usage and consistency across enterprise and third-party agencies.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Facilitate collaboration among team members and coordinate marketing activities across the enterprise.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CRM and Marketing Management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53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SAP CRM</a:t>
            </a:r>
          </a:p>
          <a:p>
            <a:pPr eaLnBrk="1" hangingPunct="1"/>
            <a:r>
              <a:rPr lang="en-US" smtClean="0"/>
              <a:t>Oracle Siebel CRM</a:t>
            </a:r>
          </a:p>
          <a:p>
            <a:pPr eaLnBrk="1" hangingPunct="1"/>
            <a:r>
              <a:rPr lang="en-US" smtClean="0"/>
              <a:t>Salesforce.com</a:t>
            </a:r>
          </a:p>
          <a:p>
            <a:pPr eaLnBrk="1" hangingPunct="1"/>
            <a:r>
              <a:rPr lang="en-US" smtClean="0"/>
              <a:t>Microsoft Dynamics CRM</a:t>
            </a:r>
          </a:p>
          <a:p>
            <a:pPr eaLnBrk="1" hangingPunct="1"/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Major CRM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4294967295"/>
          </p:nvPr>
        </p:nvSpPr>
        <p:spPr>
          <a:xfrm>
            <a:off x="0" y="2565400"/>
            <a:ext cx="7408863" cy="3449638"/>
          </a:xfrm>
        </p:spPr>
        <p:txBody>
          <a:bodyPr/>
          <a:lstStyle/>
          <a:p>
            <a:pPr marL="273050" indent="-273050" eaLnBrk="1" hangingPunct="1"/>
            <a:r>
              <a:rPr lang="en-US" smtClean="0"/>
              <a:t>SAP CRM</a:t>
            </a:r>
          </a:p>
          <a:p>
            <a:pPr marL="273050" indent="-273050" eaLnBrk="1" hangingPunct="1"/>
            <a:r>
              <a:rPr lang="en-US" smtClean="0"/>
              <a:t>Oracle Siebel</a:t>
            </a:r>
          </a:p>
          <a:p>
            <a:pPr marL="273050" indent="-273050" eaLnBrk="1" hangingPunct="1"/>
            <a:r>
              <a:rPr lang="en-US" smtClean="0"/>
              <a:t>Salesforce.com</a:t>
            </a:r>
          </a:p>
          <a:p>
            <a:pPr marL="273050" indent="-273050" eaLnBrk="1" hangingPunct="1"/>
            <a:r>
              <a:rPr lang="en-US" smtClean="0"/>
              <a:t>Microsoft Dynamics CRM</a:t>
            </a:r>
          </a:p>
        </p:txBody>
      </p:sp>
      <p:sp>
        <p:nvSpPr>
          <p:cNvPr id="5120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27463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Major CRM Systems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0088" y="1927225"/>
            <a:ext cx="5903912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4950"/>
            <a:ext cx="589597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2263" y="1752600"/>
            <a:ext cx="8212137" cy="4038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Market Share of CRM Systems (2007-2008)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Microsoft Dynamics CRM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447800"/>
            <a:ext cx="7391401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It's priced at least 30 percent less than equivalent offerings from </a:t>
            </a:r>
            <a:r>
              <a:rPr lang="en-US" dirty="0" err="1" smtClean="0"/>
              <a:t>Salesforce</a:t>
            </a:r>
            <a:r>
              <a:rPr lang="en-US" dirty="0" smtClean="0"/>
              <a:t> (and comparisons offered in the article make it clear that </a:t>
            </a:r>
            <a:r>
              <a:rPr lang="en-US" dirty="0" err="1" smtClean="0"/>
              <a:t>Salesforce</a:t>
            </a:r>
            <a:r>
              <a:rPr lang="en-US" dirty="0" smtClean="0"/>
              <a:t> charges a premium over not just Dynamics but other alternatives such as Oracle Siebel CRM </a:t>
            </a:r>
            <a:r>
              <a:rPr lang="en-US" dirty="0" err="1" smtClean="0"/>
              <a:t>OnDemand</a:t>
            </a:r>
            <a:r>
              <a:rPr lang="en-US" dirty="0" smtClean="0"/>
              <a:t> and Sugar CRM Professional On-Demand).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Customers will welcome a legitimate alternative to </a:t>
            </a:r>
            <a:r>
              <a:rPr lang="en-US" dirty="0" err="1" smtClean="0"/>
              <a:t>Salesforce</a:t>
            </a:r>
            <a:r>
              <a:rPr lang="en-US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Dynamics integrates with all of the usual Microsoft suspects, including Office, Office 365, Content Management Server, Mobile and MapPoint.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Microsoft is working on a process-oriented, end-to-end CRM approach involving </a:t>
            </a:r>
            <a:r>
              <a:rPr lang="en-US" dirty="0" err="1" smtClean="0"/>
              <a:t>Sharepoint</a:t>
            </a:r>
            <a:r>
              <a:rPr lang="en-US" dirty="0" smtClean="0"/>
              <a:t> Server, BizTalk, Exchange and other Microsoft technologies that will emphasize not only internal collaboration but collaboration with customers.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Why We Choose Microsoft Dynamics CRM?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75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Three different ways to access MS Dynamics CRM:</a:t>
            </a:r>
          </a:p>
          <a:p>
            <a:pPr lvl="1" eaLnBrk="1" hangingPunct="1"/>
            <a:r>
              <a:rPr lang="en-US" sz="1600" dirty="0" smtClean="0"/>
              <a:t>A) Create your own server (For example, my server is</a:t>
            </a:r>
          </a:p>
          <a:p>
            <a:pPr lvl="2" eaLnBrk="1" hangingPunct="1"/>
            <a:r>
              <a:rPr lang="en-US" sz="1400" dirty="0" smtClean="0">
                <a:hlinkClick r:id="rId2"/>
              </a:rPr>
              <a:t>http://99.140.126.13</a:t>
            </a:r>
            <a:endParaRPr lang="en-US" sz="1400" dirty="0" smtClean="0"/>
          </a:p>
          <a:p>
            <a:pPr lvl="1" eaLnBrk="1" hangingPunct="1"/>
            <a:r>
              <a:rPr lang="en-US" sz="1600" dirty="0" smtClean="0"/>
              <a:t>B) </a:t>
            </a:r>
            <a:r>
              <a:rPr lang="en-US" sz="1600" dirty="0"/>
              <a:t>30 days free trial for MS Dynamics CRM:</a:t>
            </a:r>
          </a:p>
          <a:p>
            <a:pPr marL="109537" indent="0" eaLnBrk="1" hangingPunct="1">
              <a:buNone/>
            </a:pPr>
            <a:r>
              <a:rPr lang="en-US" sz="2000" dirty="0"/>
              <a:t>	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crm.dynamics.com</a:t>
            </a:r>
            <a:endParaRPr lang="en-US" sz="2000" dirty="0" smtClean="0"/>
          </a:p>
          <a:p>
            <a:pPr lvl="1" eaLnBrk="1" hangingPunct="1"/>
            <a:r>
              <a:rPr lang="en-US" sz="1600" dirty="0" smtClean="0"/>
              <a:t>C) Request accounts from Microsoft Dynamics Academic Alliance.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2000" dirty="0" smtClean="0"/>
              <a:t>You have to use the Internet Explorer to access the CRM.</a:t>
            </a:r>
          </a:p>
          <a:p>
            <a:pPr eaLnBrk="1" hangingPunct="1"/>
            <a:r>
              <a:rPr lang="en-US" sz="2000" dirty="0" smtClean="0"/>
              <a:t>Dynamics </a:t>
            </a:r>
            <a:r>
              <a:rPr lang="en-US" sz="2000" dirty="0"/>
              <a:t>CRM can work with Microsoft Office 365, which has secure &amp; anywhere access to email and calendars, Office Web Apps, instant messaging, conferencing, and file sharing.</a:t>
            </a:r>
          </a:p>
          <a:p>
            <a:pPr eaLnBrk="1" hangingPunct="1"/>
            <a:endParaRPr lang="en-US" sz="2000" dirty="0" smtClean="0">
              <a:hlinkClick r:id="rId4"/>
            </a:endParaRPr>
          </a:p>
          <a:p>
            <a:pPr eaLnBrk="1" hangingPunct="1">
              <a:buNone/>
            </a:pPr>
            <a:endParaRPr lang="en-US" sz="2000" dirty="0" smtClean="0"/>
          </a:p>
          <a:p>
            <a:pPr eaLnBrk="1" hangingPunct="1">
              <a:buNone/>
            </a:pPr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How to access Microsoft Dynamics CRM?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81400" y="1481138"/>
            <a:ext cx="5105400" cy="43100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Main Menu for Dynamics CRM </a:t>
            </a:r>
            <a:endParaRPr lang="en-US" dirty="0"/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304800" y="1752600"/>
            <a:ext cx="2819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Lucida Sans Unicode" pitchFamily="34" charset="0"/>
              </a:rPr>
              <a:t>Main menu</a:t>
            </a:r>
          </a:p>
          <a:p>
            <a:endParaRPr lang="en-US">
              <a:latin typeface="Lucida Sans Unicode" pitchFamily="34" charset="0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590800"/>
            <a:ext cx="2667000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10800000">
            <a:off x="2286000" y="4495800"/>
            <a:ext cx="1524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851820"/>
            <a:ext cx="70595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Submenu under a main menu</a:t>
            </a:r>
            <a:endParaRPr lang="en-US" dirty="0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05000"/>
            <a:ext cx="25146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0800000">
            <a:off x="2971800" y="35814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667000" y="54102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0" name="TextBox 12"/>
          <p:cNvSpPr txBox="1">
            <a:spLocks noChangeArrowheads="1"/>
          </p:cNvSpPr>
          <p:nvPr/>
        </p:nvSpPr>
        <p:spPr bwMode="auto">
          <a:xfrm>
            <a:off x="1828800" y="57150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Lucida Sans Unicode" pitchFamily="34" charset="0"/>
              </a:rPr>
              <a:t>Sales</a:t>
            </a:r>
          </a:p>
        </p:txBody>
      </p:sp>
      <p:sp>
        <p:nvSpPr>
          <p:cNvPr id="31751" name="TextBox 14"/>
          <p:cNvSpPr txBox="1">
            <a:spLocks noChangeArrowheads="1"/>
          </p:cNvSpPr>
          <p:nvPr/>
        </p:nvSpPr>
        <p:spPr bwMode="auto">
          <a:xfrm>
            <a:off x="457200" y="1295400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Lucida Sans Unicode" pitchFamily="34" charset="0"/>
              </a:rPr>
              <a:t>Opportunities submenu under Sales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700" smtClean="0">
                <a:effectLst/>
              </a:rPr>
              <a:t>Menu for Microsoft Dynamics CRM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53050"/>
            <a:ext cx="20478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196975"/>
            <a:ext cx="1871663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1196975"/>
            <a:ext cx="1871662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1219200"/>
            <a:ext cx="1873250" cy="55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Lecture  (15 – 20 minutes)</a:t>
            </a:r>
            <a:endParaRPr lang="en-US" dirty="0"/>
          </a:p>
          <a:p>
            <a:pPr lvl="1"/>
            <a:r>
              <a:rPr lang="en-US" sz="2000" dirty="0" smtClean="0"/>
              <a:t>Introduction </a:t>
            </a:r>
            <a:r>
              <a:rPr lang="en-US" sz="2000" dirty="0"/>
              <a:t>to supply chain management (SCM) &amp; business process management (BPM)</a:t>
            </a:r>
          </a:p>
          <a:p>
            <a:pPr lvl="1"/>
            <a:r>
              <a:rPr lang="en-US" sz="2000" dirty="0"/>
              <a:t>Major CRM systems</a:t>
            </a:r>
          </a:p>
          <a:p>
            <a:pPr lvl="1"/>
            <a:r>
              <a:rPr lang="en-US" sz="2000" dirty="0"/>
              <a:t>Why do we choose Microsoft Dynamics CRM in SCM and BPM courses?</a:t>
            </a:r>
          </a:p>
          <a:p>
            <a:pPr lvl="1"/>
            <a:r>
              <a:rPr lang="en-US" sz="2000" dirty="0"/>
              <a:t>Important features of Microsoft Dynamics CRM</a:t>
            </a:r>
          </a:p>
          <a:p>
            <a:pPr lvl="1"/>
            <a:r>
              <a:rPr lang="en-US" sz="2000" dirty="0"/>
              <a:t>An example: sales management processes using Microsoft Dynamics CRM</a:t>
            </a:r>
          </a:p>
          <a:p>
            <a:pPr lvl="1"/>
            <a:r>
              <a:rPr lang="en-US" sz="2000" dirty="0"/>
              <a:t>The Dashboard in Microsoft Dynamics CRM</a:t>
            </a:r>
          </a:p>
          <a:p>
            <a:pPr lvl="1"/>
            <a:r>
              <a:rPr lang="en-US" sz="2000" dirty="0"/>
              <a:t>Security and auditing features of Microsoft Dynamics CRM</a:t>
            </a:r>
          </a:p>
          <a:p>
            <a:pPr lvl="1"/>
            <a:r>
              <a:rPr lang="en-US" sz="2000" dirty="0"/>
              <a:t>Social CRM and mobile devices</a:t>
            </a: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Outline for the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0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27463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Microsoft Dynamics CRM on Mobile Devices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75"/>
            <a:ext cx="91440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357313"/>
            <a:ext cx="741680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8229600" cy="12525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700" smtClean="0">
                <a:effectLst/>
              </a:rPr>
              <a:t>Leads and Opportunity </a:t>
            </a:r>
            <a:br>
              <a:rPr lang="en-US" sz="3700" smtClean="0">
                <a:effectLst/>
              </a:rPr>
            </a:br>
            <a:endParaRPr lang="en-US" sz="3700" smtClean="0">
              <a:effectLst/>
            </a:endParaRPr>
          </a:p>
        </p:txBody>
      </p:sp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5197475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609600"/>
            <a:ext cx="20240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Line 8"/>
          <p:cNvSpPr>
            <a:spLocks noChangeShapeType="1"/>
          </p:cNvSpPr>
          <p:nvPr/>
        </p:nvSpPr>
        <p:spPr bwMode="auto">
          <a:xfrm>
            <a:off x="5715000" y="2819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482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433763"/>
            <a:ext cx="2846388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Line 10"/>
          <p:cNvSpPr>
            <a:spLocks noChangeShapeType="1"/>
          </p:cNvSpPr>
          <p:nvPr/>
        </p:nvSpPr>
        <p:spPr bwMode="auto">
          <a:xfrm>
            <a:off x="7696200" y="3124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0"/>
            <a:ext cx="748982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6025" y="1052513"/>
            <a:ext cx="41719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0" y="27463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/>
              </a:rPr>
              <a:t>Campaigns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37650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331913" y="2997200"/>
            <a:ext cx="4752975" cy="1368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 txBox="1">
            <a:spLocks/>
          </p:cNvSpPr>
          <p:nvPr/>
        </p:nvSpPr>
        <p:spPr bwMode="auto">
          <a:xfrm>
            <a:off x="428625" y="285750"/>
            <a:ext cx="82296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3300">
                <a:latin typeface="Candara" pitchFamily="34" charset="0"/>
              </a:rPr>
              <a:t>Immediately Handling for Reaching Sales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773238"/>
            <a:ext cx="3208338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“Dashboards </a:t>
            </a:r>
            <a:r>
              <a:rPr lang="en-US" dirty="0" smtClean="0"/>
              <a:t>let you bring important data from different areas of your business into a single screen</a:t>
            </a:r>
            <a:r>
              <a:rPr lang="en-US" dirty="0" smtClean="0"/>
              <a:t>.”*  </a:t>
            </a:r>
            <a:endParaRPr lang="en-US" dirty="0" smtClean="0"/>
          </a:p>
          <a:p>
            <a:pPr eaLnBrk="1" hangingPunct="1"/>
            <a:r>
              <a:rPr lang="en-US" dirty="0" smtClean="0"/>
              <a:t>“Use </a:t>
            </a:r>
            <a:r>
              <a:rPr lang="en-US" dirty="0" smtClean="0"/>
              <a:t>dashboards to get a quick insight into important aspects of your business, such as day-to-day activities of team members, team goals, and sales performance, from one place instead of going to different areas of Microsoft Dynamics CRM to find the </a:t>
            </a:r>
            <a:r>
              <a:rPr lang="en-US" dirty="0" smtClean="0"/>
              <a:t>details”* </a:t>
            </a:r>
            <a:endParaRPr lang="en-US" dirty="0" smtClean="0"/>
          </a:p>
        </p:txBody>
      </p:sp>
      <p:sp>
        <p:nvSpPr>
          <p:cNvPr id="6144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/>
              </a:rPr>
              <a:t>Dashboards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/>
              </a:rPr>
              <a:t>Dashboards</a:t>
            </a:r>
          </a:p>
        </p:txBody>
      </p:sp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5902325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657475"/>
            <a:ext cx="55467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8" indent="-514350"/>
            <a:endParaRPr lang="en-US" smtClean="0"/>
          </a:p>
          <a:p>
            <a:pPr marL="623888" indent="-514350"/>
            <a:r>
              <a:rPr lang="en-US" smtClean="0"/>
              <a:t>You can add different components that you want to be displayed on your dashboard: 1) Chart 2) List, 3) IFrame, and 4) Web Resource</a:t>
            </a:r>
          </a:p>
        </p:txBody>
      </p:sp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b="0" smtClean="0">
                <a:effectLst/>
              </a:rPr>
              <a:t>Components of Dashboard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230" y="1481138"/>
            <a:ext cx="7241539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Security Role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230" y="1481138"/>
            <a:ext cx="7241539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Add a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Step-by-step Handouts Exercises (</a:t>
            </a:r>
            <a:r>
              <a:rPr lang="en-US" b="1" dirty="0" smtClean="0"/>
              <a:t>40 minutes)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How to access Microsoft Dynamics CRM systems and create your own account (5-10 minutes)</a:t>
            </a:r>
          </a:p>
          <a:p>
            <a:pPr lvl="1"/>
            <a:r>
              <a:rPr lang="en-US" dirty="0"/>
              <a:t>Basic features in Microsoft Dynamics CRM Online and</a:t>
            </a:r>
            <a:r>
              <a:rPr lang="en-US" b="1" dirty="0"/>
              <a:t> </a:t>
            </a:r>
            <a:r>
              <a:rPr lang="en-US" dirty="0"/>
              <a:t>sales process management (15 minutes)</a:t>
            </a:r>
          </a:p>
          <a:p>
            <a:pPr lvl="1"/>
            <a:r>
              <a:rPr lang="en-US" dirty="0"/>
              <a:t>Security and auditing control in Microsoft Dynamics CRM (</a:t>
            </a:r>
            <a:r>
              <a:rPr lang="en-US" dirty="0" smtClean="0"/>
              <a:t>10 </a:t>
            </a:r>
            <a:r>
              <a:rPr lang="en-US" dirty="0"/>
              <a:t>minutes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Post Assignment &amp; Assessment (3 minutes)</a:t>
            </a:r>
          </a:p>
          <a:p>
            <a:r>
              <a:rPr lang="en-US" dirty="0" smtClean="0"/>
              <a:t>Questions (2 minutes)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Outline for the </a:t>
            </a:r>
            <a:r>
              <a:rPr lang="en-US" sz="3200" dirty="0" smtClean="0"/>
              <a:t>Course (Continue)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20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70" name="Group 5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06374560"/>
              </p:ext>
            </p:extLst>
          </p:nvPr>
        </p:nvGraphicFramePr>
        <p:xfrm>
          <a:off x="838200" y="1828800"/>
          <a:ext cx="7162798" cy="3724276"/>
        </p:xfrm>
        <a:graphic>
          <a:graphicData uri="http://schemas.openxmlformats.org/drawingml/2006/table">
            <a:tbl>
              <a:tblPr/>
              <a:tblGrid>
                <a:gridCol w="1194302"/>
                <a:gridCol w="1194302"/>
                <a:gridCol w="1194302"/>
                <a:gridCol w="1191288"/>
                <a:gridCol w="1194302"/>
                <a:gridCol w="1194302"/>
              </a:tblGrid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Task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Task 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Task 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Task 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Task 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Role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Role 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Role 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Role 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Role 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01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Role and Task Assignment in a Business Process</a:t>
            </a:r>
          </a:p>
        </p:txBody>
      </p:sp>
      <p:sp>
        <p:nvSpPr>
          <p:cNvPr id="90224" name="Text Box 112"/>
          <p:cNvSpPr txBox="1">
            <a:spLocks noChangeArrowheads="1"/>
          </p:cNvSpPr>
          <p:nvPr/>
        </p:nvSpPr>
        <p:spPr bwMode="auto">
          <a:xfrm>
            <a:off x="1371600" y="63246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Business Process</a:t>
            </a:r>
          </a:p>
        </p:txBody>
      </p:sp>
    </p:spTree>
    <p:extLst>
      <p:ext uri="{BB962C8B-B14F-4D97-AF65-F5344CB8AC3E}">
        <p14:creationId xmlns:p14="http://schemas.microsoft.com/office/powerpoint/2010/main" val="14104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Setting -&gt; Data Management -&gt; Sample Data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Sample Data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76454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2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2"/>
          <p:cNvSpPr>
            <a:spLocks noGrp="1"/>
          </p:cNvSpPr>
          <p:nvPr>
            <p:ph idx="4294967295"/>
          </p:nvPr>
        </p:nvSpPr>
        <p:spPr>
          <a:xfrm>
            <a:off x="0" y="2565400"/>
            <a:ext cx="7408863" cy="3449638"/>
          </a:xfrm>
        </p:spPr>
        <p:txBody>
          <a:bodyPr/>
          <a:lstStyle/>
          <a:p>
            <a:pPr marL="273050" indent="-273050" eaLnBrk="1" hangingPunct="1"/>
            <a:r>
              <a:rPr lang="en-US" smtClean="0"/>
              <a:t>Can use Microsoft dynamics CRM 2011 at the Internet Explorer only, cannot use it at other browsers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4050" y="3430134"/>
            <a:ext cx="355986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773238"/>
            <a:ext cx="71278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itle 1"/>
          <p:cNvSpPr txBox="1">
            <a:spLocks/>
          </p:cNvSpPr>
          <p:nvPr/>
        </p:nvSpPr>
        <p:spPr bwMode="auto">
          <a:xfrm>
            <a:off x="428625" y="285750"/>
            <a:ext cx="82296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3300">
                <a:latin typeface="Candara" pitchFamily="34" charset="0"/>
              </a:rPr>
              <a:t>Browsers Compatibility of Microsoft Dynamics CRM 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9143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II. Step-by-step Hands-on Exercises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7772400" cy="1687111"/>
          </a:xfrm>
        </p:spPr>
        <p:txBody>
          <a:bodyPr/>
          <a:lstStyle/>
          <a:p>
            <a:pPr lvl="0"/>
            <a:r>
              <a:rPr lang="en-US" sz="2800" b="1" dirty="0" smtClean="0"/>
              <a:t>A1. How </a:t>
            </a:r>
            <a:r>
              <a:rPr lang="en-US" sz="2800" b="1" dirty="0"/>
              <a:t>to access Microsoft Dynamics CRM systems and create your own account </a:t>
            </a:r>
            <a:endParaRPr lang="en-US" sz="2800" b="1" dirty="0" smtClean="0"/>
          </a:p>
          <a:p>
            <a:pPr lvl="0"/>
            <a:r>
              <a:rPr lang="en-US" sz="2800" b="1" dirty="0" smtClean="0"/>
              <a:t>(</a:t>
            </a:r>
            <a:r>
              <a:rPr lang="en-US" sz="2800" b="1" dirty="0"/>
              <a:t>5-10 minutes)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914399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II. Step-by-step Hands-on Exercises (continue)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7772400" cy="1687111"/>
          </a:xfrm>
        </p:spPr>
        <p:txBody>
          <a:bodyPr/>
          <a:lstStyle/>
          <a:p>
            <a:r>
              <a:rPr lang="en-US" sz="2800" b="1" dirty="0" smtClean="0"/>
              <a:t>A2. </a:t>
            </a:r>
            <a:r>
              <a:rPr lang="en-US" sz="2800" dirty="0"/>
              <a:t>Basic features in Microsoft Dynamics CRM Online and</a:t>
            </a:r>
            <a:r>
              <a:rPr lang="en-US" sz="2800" b="1" dirty="0"/>
              <a:t> </a:t>
            </a:r>
            <a:r>
              <a:rPr lang="en-US" sz="2800" dirty="0"/>
              <a:t>sales process management (15 minutes)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914399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II. Step-by-step Hands-on Exercises (continue)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7772400" cy="1687111"/>
          </a:xfrm>
        </p:spPr>
        <p:txBody>
          <a:bodyPr/>
          <a:lstStyle/>
          <a:p>
            <a:r>
              <a:rPr lang="en-US" sz="2800" b="1" dirty="0" smtClean="0"/>
              <a:t>A3. </a:t>
            </a:r>
            <a:r>
              <a:rPr lang="en-US" sz="2800" dirty="0"/>
              <a:t>Security and auditing control in Microsoft Dynamics CRM </a:t>
            </a:r>
            <a:endParaRPr lang="en-US" sz="2800" dirty="0" smtClean="0"/>
          </a:p>
          <a:p>
            <a:r>
              <a:rPr lang="en-US" sz="2800" dirty="0" smtClean="0"/>
              <a:t>(</a:t>
            </a:r>
            <a:r>
              <a:rPr lang="en-US" sz="2800" dirty="0"/>
              <a:t>15 minutes)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Follow-up Assignments &amp;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 dirty="0" smtClean="0"/>
              <a:t>Dr. </a:t>
            </a:r>
            <a:r>
              <a:rPr lang="en-US" sz="1600" dirty="0" err="1" smtClean="0"/>
              <a:t>Huei</a:t>
            </a:r>
            <a:r>
              <a:rPr lang="en-US" sz="1600" dirty="0" smtClean="0"/>
              <a:t> Lee, Eastern Michigan University, </a:t>
            </a:r>
            <a:r>
              <a:rPr lang="en-US" sz="1600" b="1" dirty="0" smtClean="0"/>
              <a:t>Huei.Lee@emich.edu</a:t>
            </a:r>
          </a:p>
          <a:p>
            <a:r>
              <a:rPr lang="en-US" sz="1600" dirty="0" smtClean="0"/>
              <a:t>Dr. </a:t>
            </a:r>
            <a:r>
              <a:rPr lang="en-US" sz="1600" dirty="0" err="1" smtClean="0"/>
              <a:t>Kuo</a:t>
            </a:r>
            <a:r>
              <a:rPr lang="en-US" sz="1600" dirty="0" smtClean="0"/>
              <a:t> Lane Chen, University of Southern Mississippi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250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I. Lecture (15-20 minutes)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K Chen &amp; H. Lee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Role of Supply Chain Management in the US and Global Economics</a:t>
            </a:r>
          </a:p>
          <a:p>
            <a:r>
              <a:rPr lang="en-US" dirty="0" smtClean="0"/>
              <a:t>The Importance of Information Technology and Supply Chain Management</a:t>
            </a:r>
          </a:p>
          <a:p>
            <a:r>
              <a:rPr lang="en-US" dirty="0" smtClean="0"/>
              <a:t>Business Process Management and Supply Chain Management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9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Business Process Management &amp; Supply Chain Management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3561080" y="3556809"/>
            <a:ext cx="2935514" cy="1752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ERP (enterprise resource planning software)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496594" y="3671109"/>
            <a:ext cx="2209800" cy="1524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CRM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600200" y="3808897"/>
            <a:ext cx="1788886" cy="1248424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SRM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371600" y="3285476"/>
            <a:ext cx="7620000" cy="22952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3100810"/>
            <a:ext cx="367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Supply Chain Management</a:t>
            </a:r>
            <a:endParaRPr lang="en-US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Can 9"/>
          <p:cNvSpPr/>
          <p:nvPr/>
        </p:nvSpPr>
        <p:spPr>
          <a:xfrm>
            <a:off x="4114800" y="5446486"/>
            <a:ext cx="1407886" cy="1066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Database/</a:t>
            </a:r>
          </a:p>
          <a:p>
            <a:pPr algn="ctr"/>
            <a:r>
              <a:rPr lang="en-US" dirty="0" smtClean="0"/>
              <a:t>Data warehouses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096000" y="5446486"/>
            <a:ext cx="1485900" cy="87811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</a:t>
            </a:r>
            <a:endParaRPr lang="en-US" dirty="0"/>
          </a:p>
        </p:txBody>
      </p:sp>
      <p:pic>
        <p:nvPicPr>
          <p:cNvPr id="12" name="Picture 6" descr="bal95588_08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1470301"/>
            <a:ext cx="7741920" cy="150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03835" y="6575698"/>
            <a:ext cx="2963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Source: </a:t>
            </a:r>
            <a:r>
              <a:rPr lang="en-US" sz="1200" dirty="0" err="1" smtClean="0"/>
              <a:t>Baltzan</a:t>
            </a:r>
            <a:r>
              <a:rPr lang="en-US" sz="1200" dirty="0" smtClean="0"/>
              <a:t> &amp; Phillips 2009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130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781" y="2057400"/>
            <a:ext cx="4447619" cy="12384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CRM uses the principles of Business Process Management (BPM)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33800"/>
            <a:ext cx="5105400" cy="12779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3400" y="3198592"/>
            <a:ext cx="2238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Sales Process Management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62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Microsoft Dynamics </a:t>
            </a:r>
            <a:r>
              <a:rPr lang="en-US" smtClean="0"/>
              <a:t>CRM - Security and Auditing Features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886200"/>
            <a:ext cx="4800600" cy="25146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29000"/>
            <a:ext cx="5181600" cy="31813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447800"/>
            <a:ext cx="5105400" cy="12779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859280" y="2994660"/>
            <a:ext cx="381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Assigned to different roles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743200" y="2590800"/>
            <a:ext cx="304800" cy="403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72000" y="2590800"/>
            <a:ext cx="381000" cy="403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859280" y="2725740"/>
            <a:ext cx="441960" cy="268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703320" y="2658270"/>
            <a:ext cx="381000" cy="403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6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500" smtClean="0">
                <a:cs typeface="Times New Roman" pitchFamily="18" charset="0"/>
              </a:rPr>
              <a:t>Customer relationship management (CRM) systems, sometimes called e-CRM systems, use technology to help an e-business manage its customer base</a:t>
            </a:r>
          </a:p>
          <a:p>
            <a:pPr eaLnBrk="1" hangingPunct="1"/>
            <a:r>
              <a:rPr lang="en-US" sz="2500" smtClean="0">
                <a:cs typeface="Times New Roman" pitchFamily="18" charset="0"/>
              </a:rPr>
              <a:t>CRM allows an e-business to match customer needs with product plans and offerings, remind customers of service requirements, and determine what products a customer has purchased</a:t>
            </a:r>
            <a:r>
              <a:rPr lang="en-US" sz="2500" smtClean="0"/>
              <a:t> 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cs typeface="Times New Roman" pitchFamily="18" charset="0"/>
              </a:rPr>
              <a:t>Customer Relationship Management (CRM) Systems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</TotalTime>
  <Words>881</Words>
  <Application>Microsoft Office PowerPoint</Application>
  <PresentationFormat>On-screen Show (4:3)</PresentationFormat>
  <Paragraphs>137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Concourse</vt:lpstr>
      <vt:lpstr>Business Process Management and Supply Chain Management using Microsoft Dynamics Customer Relationship Management (CRM)  </vt:lpstr>
      <vt:lpstr>The Outline for the Course</vt:lpstr>
      <vt:lpstr>The Outline for the Course (Continue)</vt:lpstr>
      <vt:lpstr>I. Lecture (15-20 minutes)</vt:lpstr>
      <vt:lpstr>Introduction</vt:lpstr>
      <vt:lpstr>Business Process Management &amp; Supply Chain Management</vt:lpstr>
      <vt:lpstr>CRM uses the principles of Business Process Management (BPM)</vt:lpstr>
      <vt:lpstr>Microsoft Dynamics CRM - Security and Auditing Features</vt:lpstr>
      <vt:lpstr>Customer Relationship Management (CRM) Systems </vt:lpstr>
      <vt:lpstr>CRM and Marketing Management</vt:lpstr>
      <vt:lpstr>Major CRM Systems</vt:lpstr>
      <vt:lpstr>Major CRM Systems</vt:lpstr>
      <vt:lpstr>Market Share of CRM Systems (2007-2008)</vt:lpstr>
      <vt:lpstr>Microsoft Dynamics CRM</vt:lpstr>
      <vt:lpstr>Why We Choose Microsoft Dynamics CRM?</vt:lpstr>
      <vt:lpstr>How to access Microsoft Dynamics CRM?</vt:lpstr>
      <vt:lpstr>Main Menu for Dynamics CRM </vt:lpstr>
      <vt:lpstr>Submenu under a main menu</vt:lpstr>
      <vt:lpstr>Menu for Microsoft Dynamics CRM </vt:lpstr>
      <vt:lpstr>Microsoft Dynamics CRM on Mobile Devices</vt:lpstr>
      <vt:lpstr>Leads and Opportunity  </vt:lpstr>
      <vt:lpstr>PowerPoint Presentation</vt:lpstr>
      <vt:lpstr>Campaigns</vt:lpstr>
      <vt:lpstr>PowerPoint Presentation</vt:lpstr>
      <vt:lpstr>Dashboards</vt:lpstr>
      <vt:lpstr>Dashboards</vt:lpstr>
      <vt:lpstr>Components of Dashboard</vt:lpstr>
      <vt:lpstr>Security Role</vt:lpstr>
      <vt:lpstr>Add a user</vt:lpstr>
      <vt:lpstr>Role and Task Assignment in a Business Process</vt:lpstr>
      <vt:lpstr>Install Sample Data</vt:lpstr>
      <vt:lpstr>PowerPoint Presentation</vt:lpstr>
      <vt:lpstr>II. Step-by-step Hands-on Exercises</vt:lpstr>
      <vt:lpstr>II. Step-by-step Hands-on Exercises (continue)</vt:lpstr>
      <vt:lpstr>II. Step-by-step Hands-on Exercises (continue)</vt:lpstr>
      <vt:lpstr>Follow-up Assignments &amp; Assessment</vt:lpstr>
      <vt:lpstr>Question?</vt:lpstr>
      <vt:lpstr>Thank you!</vt:lpstr>
    </vt:vector>
  </TitlesOfParts>
  <Company>Eastern Michigan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4 Customer Relationship Management Software</dc:title>
  <dc:creator>College of Business - Dean</dc:creator>
  <cp:lastModifiedBy>Huei Lee</cp:lastModifiedBy>
  <cp:revision>64</cp:revision>
  <cp:lastPrinted>2013-03-06T04:25:21Z</cp:lastPrinted>
  <dcterms:created xsi:type="dcterms:W3CDTF">2011-06-29T18:26:17Z</dcterms:created>
  <dcterms:modified xsi:type="dcterms:W3CDTF">2013-03-14T18:55:55Z</dcterms:modified>
</cp:coreProperties>
</file>